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670550" cx="10080625"/>
  <p:notesSz cx="7559675" cy="10691800"/>
  <p:embeddedFontLst>
    <p:embeddedFont>
      <p:font typeface="Figtree Black"/>
      <p:bold r:id="rId25"/>
      <p:boldItalic r:id="rId26"/>
    </p:embeddedFont>
    <p:embeddedFont>
      <p:font typeface="Hanken Grotesk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FigtreeBlack-boldItalic.fntdata"/><Relationship Id="rId25" Type="http://schemas.openxmlformats.org/officeDocument/2006/relationships/font" Target="fonts/FigtreeBlack-bold.fntdata"/><Relationship Id="rId28" Type="http://schemas.openxmlformats.org/officeDocument/2006/relationships/font" Target="fonts/HankenGrotesk-bold.fntdata"/><Relationship Id="rId27" Type="http://schemas.openxmlformats.org/officeDocument/2006/relationships/font" Target="fonts/HankenGrotesk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HankenGrotesk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HankenGrotesk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0" y="812520"/>
            <a:ext cx="360" cy="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800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/>
          <p:nvPr>
            <p:ph idx="2" type="sldImg"/>
          </p:nvPr>
        </p:nvSpPr>
        <p:spPr>
          <a:xfrm>
            <a:off x="1376280" y="1336680"/>
            <a:ext cx="4800240" cy="3599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1:notes"/>
          <p:cNvSpPr txBox="1"/>
          <p:nvPr>
            <p:ph idx="1" type="body"/>
          </p:nvPr>
        </p:nvSpPr>
        <p:spPr>
          <a:xfrm>
            <a:off x="756000" y="5145120"/>
            <a:ext cx="6040440" cy="42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1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:notes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Prof. André Hochuli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943c0642a6_0_55:notes"/>
          <p:cNvSpPr txBox="1"/>
          <p:nvPr>
            <p:ph idx="1" type="body"/>
          </p:nvPr>
        </p:nvSpPr>
        <p:spPr>
          <a:xfrm>
            <a:off x="756000" y="5078520"/>
            <a:ext cx="60480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943c0642a6_0_55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943c0642a6_0_70:notes"/>
          <p:cNvSpPr txBox="1"/>
          <p:nvPr>
            <p:ph idx="1" type="body"/>
          </p:nvPr>
        </p:nvSpPr>
        <p:spPr>
          <a:xfrm>
            <a:off x="756000" y="5078520"/>
            <a:ext cx="60480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943c0642a6_0_70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943c0642a6_0_79:notes"/>
          <p:cNvSpPr txBox="1"/>
          <p:nvPr>
            <p:ph idx="1" type="body"/>
          </p:nvPr>
        </p:nvSpPr>
        <p:spPr>
          <a:xfrm>
            <a:off x="756000" y="5078520"/>
            <a:ext cx="60480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943c0642a6_0_79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943c0642a6_0_90:notes"/>
          <p:cNvSpPr txBox="1"/>
          <p:nvPr>
            <p:ph idx="1" type="body"/>
          </p:nvPr>
        </p:nvSpPr>
        <p:spPr>
          <a:xfrm>
            <a:off x="756000" y="5078520"/>
            <a:ext cx="60480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943c0642a6_0_90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943c0642a6_0_98:notes"/>
          <p:cNvSpPr/>
          <p:nvPr>
            <p:ph idx="2" type="sldImg"/>
          </p:nvPr>
        </p:nvSpPr>
        <p:spPr>
          <a:xfrm>
            <a:off x="1376280" y="1336680"/>
            <a:ext cx="4800300" cy="3599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g3943c0642a6_0_98:notes"/>
          <p:cNvSpPr txBox="1"/>
          <p:nvPr>
            <p:ph idx="1" type="body"/>
          </p:nvPr>
        </p:nvSpPr>
        <p:spPr>
          <a:xfrm>
            <a:off x="756000" y="5145120"/>
            <a:ext cx="6040500" cy="4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1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3943c0642a6_0_98:notes"/>
          <p:cNvSpPr/>
          <p:nvPr/>
        </p:nvSpPr>
        <p:spPr>
          <a:xfrm>
            <a:off x="0" y="10155240"/>
            <a:ext cx="32685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Prof. André Hochuli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943c0642a6_0_118:notes"/>
          <p:cNvSpPr txBox="1"/>
          <p:nvPr>
            <p:ph idx="1" type="body"/>
          </p:nvPr>
        </p:nvSpPr>
        <p:spPr>
          <a:xfrm>
            <a:off x="756000" y="5078520"/>
            <a:ext cx="60480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943c0642a6_0_118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943c0642a6_0_189:notes"/>
          <p:cNvSpPr txBox="1"/>
          <p:nvPr>
            <p:ph idx="1" type="body"/>
          </p:nvPr>
        </p:nvSpPr>
        <p:spPr>
          <a:xfrm>
            <a:off x="756000" y="5078520"/>
            <a:ext cx="60480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943c0642a6_0_189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943c0642a6_0_229:notes"/>
          <p:cNvSpPr txBox="1"/>
          <p:nvPr>
            <p:ph idx="1" type="body"/>
          </p:nvPr>
        </p:nvSpPr>
        <p:spPr>
          <a:xfrm>
            <a:off x="756000" y="5078520"/>
            <a:ext cx="60480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943c0642a6_0_229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943c0642a6_0_204:notes"/>
          <p:cNvSpPr txBox="1"/>
          <p:nvPr>
            <p:ph idx="1" type="body"/>
          </p:nvPr>
        </p:nvSpPr>
        <p:spPr>
          <a:xfrm>
            <a:off x="756000" y="5078520"/>
            <a:ext cx="60480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943c0642a6_0_204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:notes"/>
          <p:cNvSpPr txBox="1"/>
          <p:nvPr>
            <p:ph idx="1" type="body"/>
          </p:nvPr>
        </p:nvSpPr>
        <p:spPr>
          <a:xfrm>
            <a:off x="756000" y="5078520"/>
            <a:ext cx="604800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:notes"/>
          <p:cNvSpPr/>
          <p:nvPr>
            <p:ph idx="2" type="sldImg"/>
          </p:nvPr>
        </p:nvSpPr>
        <p:spPr>
          <a:xfrm>
            <a:off x="0" y="812520"/>
            <a:ext cx="360" cy="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 txBox="1"/>
          <p:nvPr>
            <p:ph idx="1" type="body"/>
          </p:nvPr>
        </p:nvSpPr>
        <p:spPr>
          <a:xfrm>
            <a:off x="756000" y="5078520"/>
            <a:ext cx="604800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:notes"/>
          <p:cNvSpPr/>
          <p:nvPr>
            <p:ph idx="2" type="sldImg"/>
          </p:nvPr>
        </p:nvSpPr>
        <p:spPr>
          <a:xfrm>
            <a:off x="0" y="812520"/>
            <a:ext cx="360" cy="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943c0642a6_0_38:notes"/>
          <p:cNvSpPr/>
          <p:nvPr>
            <p:ph idx="2" type="sldImg"/>
          </p:nvPr>
        </p:nvSpPr>
        <p:spPr>
          <a:xfrm>
            <a:off x="1376280" y="1336680"/>
            <a:ext cx="4800300" cy="3599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g3943c0642a6_0_38:notes"/>
          <p:cNvSpPr txBox="1"/>
          <p:nvPr>
            <p:ph idx="1" type="body"/>
          </p:nvPr>
        </p:nvSpPr>
        <p:spPr>
          <a:xfrm>
            <a:off x="756000" y="5145120"/>
            <a:ext cx="6040500" cy="4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1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3943c0642a6_0_38:notes"/>
          <p:cNvSpPr/>
          <p:nvPr/>
        </p:nvSpPr>
        <p:spPr>
          <a:xfrm>
            <a:off x="0" y="10155240"/>
            <a:ext cx="32685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Prof. André Hochuli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:notes"/>
          <p:cNvSpPr txBox="1"/>
          <p:nvPr>
            <p:ph idx="1" type="body"/>
          </p:nvPr>
        </p:nvSpPr>
        <p:spPr>
          <a:xfrm>
            <a:off x="756000" y="5078520"/>
            <a:ext cx="604800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7:notes"/>
          <p:cNvSpPr/>
          <p:nvPr>
            <p:ph idx="2" type="sldImg"/>
          </p:nvPr>
        </p:nvSpPr>
        <p:spPr>
          <a:xfrm>
            <a:off x="0" y="812520"/>
            <a:ext cx="360" cy="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43c0642a6_0_4:notes"/>
          <p:cNvSpPr txBox="1"/>
          <p:nvPr>
            <p:ph idx="1" type="body"/>
          </p:nvPr>
        </p:nvSpPr>
        <p:spPr>
          <a:xfrm>
            <a:off x="756000" y="5078520"/>
            <a:ext cx="60480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943c0642a6_0_4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943c0642a6_0_11:notes"/>
          <p:cNvSpPr txBox="1"/>
          <p:nvPr>
            <p:ph idx="1" type="body"/>
          </p:nvPr>
        </p:nvSpPr>
        <p:spPr>
          <a:xfrm>
            <a:off x="756000" y="5078520"/>
            <a:ext cx="60480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943c0642a6_0_11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943c0642a6_0_30:notes"/>
          <p:cNvSpPr txBox="1"/>
          <p:nvPr>
            <p:ph idx="1" type="body"/>
          </p:nvPr>
        </p:nvSpPr>
        <p:spPr>
          <a:xfrm>
            <a:off x="756000" y="5078520"/>
            <a:ext cx="60480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943c0642a6_0_30:notes"/>
          <p:cNvSpPr/>
          <p:nvPr>
            <p:ph idx="2" type="sldImg"/>
          </p:nvPr>
        </p:nvSpPr>
        <p:spPr>
          <a:xfrm>
            <a:off x="0" y="812520"/>
            <a:ext cx="300" cy="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943c0642a6_0_44:notes"/>
          <p:cNvSpPr/>
          <p:nvPr>
            <p:ph idx="2" type="sldImg"/>
          </p:nvPr>
        </p:nvSpPr>
        <p:spPr>
          <a:xfrm>
            <a:off x="1376280" y="1336680"/>
            <a:ext cx="4800300" cy="3599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g3943c0642a6_0_44:notes"/>
          <p:cNvSpPr txBox="1"/>
          <p:nvPr>
            <p:ph idx="1" type="body"/>
          </p:nvPr>
        </p:nvSpPr>
        <p:spPr>
          <a:xfrm>
            <a:off x="756000" y="5145120"/>
            <a:ext cx="6040500" cy="4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1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3943c0642a6_0_44:notes"/>
          <p:cNvSpPr/>
          <p:nvPr/>
        </p:nvSpPr>
        <p:spPr>
          <a:xfrm>
            <a:off x="0" y="10155240"/>
            <a:ext cx="32685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Prof. André Hochuli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504000" y="1080000"/>
            <a:ext cx="907164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504000" y="108000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2" type="body"/>
          </p:nvPr>
        </p:nvSpPr>
        <p:spPr>
          <a:xfrm>
            <a:off x="504000" y="314820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504000" y="10800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2" type="body"/>
          </p:nvPr>
        </p:nvSpPr>
        <p:spPr>
          <a:xfrm>
            <a:off x="5152680" y="10800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3" type="body"/>
          </p:nvPr>
        </p:nvSpPr>
        <p:spPr>
          <a:xfrm>
            <a:off x="504000" y="31482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4" type="body"/>
          </p:nvPr>
        </p:nvSpPr>
        <p:spPr>
          <a:xfrm>
            <a:off x="5152680" y="31482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504000" y="1080000"/>
            <a:ext cx="292068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2" type="body"/>
          </p:nvPr>
        </p:nvSpPr>
        <p:spPr>
          <a:xfrm>
            <a:off x="3571200" y="1080000"/>
            <a:ext cx="292068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3" type="body"/>
          </p:nvPr>
        </p:nvSpPr>
        <p:spPr>
          <a:xfrm>
            <a:off x="6638040" y="1080000"/>
            <a:ext cx="292068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4" type="body"/>
          </p:nvPr>
        </p:nvSpPr>
        <p:spPr>
          <a:xfrm>
            <a:off x="504000" y="3148200"/>
            <a:ext cx="292068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5" type="body"/>
          </p:nvPr>
        </p:nvSpPr>
        <p:spPr>
          <a:xfrm>
            <a:off x="3571200" y="3148200"/>
            <a:ext cx="292068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6" type="body"/>
          </p:nvPr>
        </p:nvSpPr>
        <p:spPr>
          <a:xfrm>
            <a:off x="6638040" y="3148200"/>
            <a:ext cx="292068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504000" y="1080000"/>
            <a:ext cx="907164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504000" y="1080000"/>
            <a:ext cx="907164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504000" y="1080000"/>
            <a:ext cx="442692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2" type="body"/>
          </p:nvPr>
        </p:nvSpPr>
        <p:spPr>
          <a:xfrm>
            <a:off x="5152680" y="1080000"/>
            <a:ext cx="442692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idx="1" type="subTitle"/>
          </p:nvPr>
        </p:nvSpPr>
        <p:spPr>
          <a:xfrm>
            <a:off x="180000" y="180000"/>
            <a:ext cx="9900000" cy="333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>
            <a:off x="504000" y="10800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5152680" y="1080000"/>
            <a:ext cx="442692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3" type="body"/>
          </p:nvPr>
        </p:nvSpPr>
        <p:spPr>
          <a:xfrm>
            <a:off x="504000" y="31482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504000" y="1080000"/>
            <a:ext cx="442692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2" type="body"/>
          </p:nvPr>
        </p:nvSpPr>
        <p:spPr>
          <a:xfrm>
            <a:off x="5152680" y="10800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3" type="body"/>
          </p:nvPr>
        </p:nvSpPr>
        <p:spPr>
          <a:xfrm>
            <a:off x="5152680" y="31482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504000" y="10800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2" type="body"/>
          </p:nvPr>
        </p:nvSpPr>
        <p:spPr>
          <a:xfrm>
            <a:off x="5152680" y="10800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3" type="body"/>
          </p:nvPr>
        </p:nvSpPr>
        <p:spPr>
          <a:xfrm>
            <a:off x="504000" y="314820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504000" y="108000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2" type="body"/>
          </p:nvPr>
        </p:nvSpPr>
        <p:spPr>
          <a:xfrm>
            <a:off x="504000" y="314820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504000" y="10800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2" type="body"/>
          </p:nvPr>
        </p:nvSpPr>
        <p:spPr>
          <a:xfrm>
            <a:off x="5152680" y="10800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3" type="body"/>
          </p:nvPr>
        </p:nvSpPr>
        <p:spPr>
          <a:xfrm>
            <a:off x="504000" y="31482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4" type="body"/>
          </p:nvPr>
        </p:nvSpPr>
        <p:spPr>
          <a:xfrm>
            <a:off x="5152680" y="31482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504000" y="1080000"/>
            <a:ext cx="292068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2" type="body"/>
          </p:nvPr>
        </p:nvSpPr>
        <p:spPr>
          <a:xfrm>
            <a:off x="3571200" y="1080000"/>
            <a:ext cx="292068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3" type="body"/>
          </p:nvPr>
        </p:nvSpPr>
        <p:spPr>
          <a:xfrm>
            <a:off x="6638040" y="1080000"/>
            <a:ext cx="292068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4" type="body"/>
          </p:nvPr>
        </p:nvSpPr>
        <p:spPr>
          <a:xfrm>
            <a:off x="504000" y="3148200"/>
            <a:ext cx="292068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5" type="body"/>
          </p:nvPr>
        </p:nvSpPr>
        <p:spPr>
          <a:xfrm>
            <a:off x="3571200" y="3148200"/>
            <a:ext cx="292068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6" type="body"/>
          </p:nvPr>
        </p:nvSpPr>
        <p:spPr>
          <a:xfrm>
            <a:off x="6638040" y="3148200"/>
            <a:ext cx="292068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8"/>
          <p:cNvSpPr txBox="1"/>
          <p:nvPr>
            <p:ph idx="1" type="body"/>
          </p:nvPr>
        </p:nvSpPr>
        <p:spPr>
          <a:xfrm>
            <a:off x="504000" y="1080000"/>
            <a:ext cx="907164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0"/>
          <p:cNvSpPr txBox="1"/>
          <p:nvPr>
            <p:ph idx="1" type="subTitle"/>
          </p:nvPr>
        </p:nvSpPr>
        <p:spPr>
          <a:xfrm>
            <a:off x="504000" y="1080000"/>
            <a:ext cx="907164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1"/>
          <p:cNvSpPr txBox="1"/>
          <p:nvPr>
            <p:ph idx="1" type="body"/>
          </p:nvPr>
        </p:nvSpPr>
        <p:spPr>
          <a:xfrm>
            <a:off x="504000" y="1080000"/>
            <a:ext cx="442692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1"/>
          <p:cNvSpPr txBox="1"/>
          <p:nvPr>
            <p:ph idx="2" type="body"/>
          </p:nvPr>
        </p:nvSpPr>
        <p:spPr>
          <a:xfrm>
            <a:off x="5152680" y="1080000"/>
            <a:ext cx="442692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504000" y="1080000"/>
            <a:ext cx="907164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"/>
          <p:cNvSpPr txBox="1"/>
          <p:nvPr>
            <p:ph idx="1" type="subTitle"/>
          </p:nvPr>
        </p:nvSpPr>
        <p:spPr>
          <a:xfrm>
            <a:off x="180000" y="180000"/>
            <a:ext cx="9900000" cy="333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4"/>
          <p:cNvSpPr txBox="1"/>
          <p:nvPr>
            <p:ph idx="1" type="body"/>
          </p:nvPr>
        </p:nvSpPr>
        <p:spPr>
          <a:xfrm>
            <a:off x="504000" y="10800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4"/>
          <p:cNvSpPr txBox="1"/>
          <p:nvPr>
            <p:ph idx="2" type="body"/>
          </p:nvPr>
        </p:nvSpPr>
        <p:spPr>
          <a:xfrm>
            <a:off x="5152680" y="1080000"/>
            <a:ext cx="442692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4"/>
          <p:cNvSpPr txBox="1"/>
          <p:nvPr>
            <p:ph idx="3" type="body"/>
          </p:nvPr>
        </p:nvSpPr>
        <p:spPr>
          <a:xfrm>
            <a:off x="504000" y="31482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5"/>
          <p:cNvSpPr txBox="1"/>
          <p:nvPr>
            <p:ph idx="1" type="body"/>
          </p:nvPr>
        </p:nvSpPr>
        <p:spPr>
          <a:xfrm>
            <a:off x="504000" y="1080000"/>
            <a:ext cx="442692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5"/>
          <p:cNvSpPr txBox="1"/>
          <p:nvPr>
            <p:ph idx="2" type="body"/>
          </p:nvPr>
        </p:nvSpPr>
        <p:spPr>
          <a:xfrm>
            <a:off x="5152680" y="10800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5"/>
          <p:cNvSpPr txBox="1"/>
          <p:nvPr>
            <p:ph idx="3" type="body"/>
          </p:nvPr>
        </p:nvSpPr>
        <p:spPr>
          <a:xfrm>
            <a:off x="5152680" y="31482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6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6"/>
          <p:cNvSpPr txBox="1"/>
          <p:nvPr>
            <p:ph idx="1" type="body"/>
          </p:nvPr>
        </p:nvSpPr>
        <p:spPr>
          <a:xfrm>
            <a:off x="504000" y="10800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6"/>
          <p:cNvSpPr txBox="1"/>
          <p:nvPr>
            <p:ph idx="2" type="body"/>
          </p:nvPr>
        </p:nvSpPr>
        <p:spPr>
          <a:xfrm>
            <a:off x="5152680" y="10800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6"/>
          <p:cNvSpPr txBox="1"/>
          <p:nvPr>
            <p:ph idx="3" type="body"/>
          </p:nvPr>
        </p:nvSpPr>
        <p:spPr>
          <a:xfrm>
            <a:off x="504000" y="314820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504000" y="108000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7"/>
          <p:cNvSpPr txBox="1"/>
          <p:nvPr>
            <p:ph idx="2" type="body"/>
          </p:nvPr>
        </p:nvSpPr>
        <p:spPr>
          <a:xfrm>
            <a:off x="504000" y="314820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8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8"/>
          <p:cNvSpPr txBox="1"/>
          <p:nvPr>
            <p:ph idx="1" type="body"/>
          </p:nvPr>
        </p:nvSpPr>
        <p:spPr>
          <a:xfrm>
            <a:off x="504000" y="10800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8"/>
          <p:cNvSpPr txBox="1"/>
          <p:nvPr>
            <p:ph idx="2" type="body"/>
          </p:nvPr>
        </p:nvSpPr>
        <p:spPr>
          <a:xfrm>
            <a:off x="5152680" y="10800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8"/>
          <p:cNvSpPr txBox="1"/>
          <p:nvPr>
            <p:ph idx="3" type="body"/>
          </p:nvPr>
        </p:nvSpPr>
        <p:spPr>
          <a:xfrm>
            <a:off x="504000" y="31482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8"/>
          <p:cNvSpPr txBox="1"/>
          <p:nvPr>
            <p:ph idx="4" type="body"/>
          </p:nvPr>
        </p:nvSpPr>
        <p:spPr>
          <a:xfrm>
            <a:off x="5152680" y="31482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9"/>
          <p:cNvSpPr txBox="1"/>
          <p:nvPr>
            <p:ph idx="1" type="body"/>
          </p:nvPr>
        </p:nvSpPr>
        <p:spPr>
          <a:xfrm>
            <a:off x="504000" y="1080000"/>
            <a:ext cx="292068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9"/>
          <p:cNvSpPr txBox="1"/>
          <p:nvPr>
            <p:ph idx="2" type="body"/>
          </p:nvPr>
        </p:nvSpPr>
        <p:spPr>
          <a:xfrm>
            <a:off x="3571200" y="1080000"/>
            <a:ext cx="292068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9"/>
          <p:cNvSpPr txBox="1"/>
          <p:nvPr>
            <p:ph idx="3" type="body"/>
          </p:nvPr>
        </p:nvSpPr>
        <p:spPr>
          <a:xfrm>
            <a:off x="6638040" y="1080000"/>
            <a:ext cx="292068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9"/>
          <p:cNvSpPr txBox="1"/>
          <p:nvPr>
            <p:ph idx="4" type="body"/>
          </p:nvPr>
        </p:nvSpPr>
        <p:spPr>
          <a:xfrm>
            <a:off x="504000" y="3148200"/>
            <a:ext cx="292068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9"/>
          <p:cNvSpPr txBox="1"/>
          <p:nvPr>
            <p:ph idx="5" type="body"/>
          </p:nvPr>
        </p:nvSpPr>
        <p:spPr>
          <a:xfrm>
            <a:off x="3571200" y="3148200"/>
            <a:ext cx="292068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9"/>
          <p:cNvSpPr txBox="1"/>
          <p:nvPr>
            <p:ph idx="6" type="body"/>
          </p:nvPr>
        </p:nvSpPr>
        <p:spPr>
          <a:xfrm>
            <a:off x="6638040" y="3148200"/>
            <a:ext cx="292068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504000" y="1080000"/>
            <a:ext cx="442692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152680" y="1080000"/>
            <a:ext cx="442692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180000" y="180000"/>
            <a:ext cx="9900000" cy="333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" type="body"/>
          </p:nvPr>
        </p:nvSpPr>
        <p:spPr>
          <a:xfrm>
            <a:off x="504000" y="10800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2" type="body"/>
          </p:nvPr>
        </p:nvSpPr>
        <p:spPr>
          <a:xfrm>
            <a:off x="5152680" y="1080000"/>
            <a:ext cx="442692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3" type="body"/>
          </p:nvPr>
        </p:nvSpPr>
        <p:spPr>
          <a:xfrm>
            <a:off x="504000" y="31482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504000" y="1080000"/>
            <a:ext cx="442692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5152680" y="10800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3" type="body"/>
          </p:nvPr>
        </p:nvSpPr>
        <p:spPr>
          <a:xfrm>
            <a:off x="5152680" y="31482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504000" y="10800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5152680" y="1080000"/>
            <a:ext cx="442692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3" type="body"/>
          </p:nvPr>
        </p:nvSpPr>
        <p:spPr>
          <a:xfrm>
            <a:off x="504000" y="314820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360" y="2362680"/>
            <a:ext cx="9711720" cy="93924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178920" y="5220000"/>
            <a:ext cx="9900000" cy="360000"/>
          </a:xfrm>
          <a:prstGeom prst="rect">
            <a:avLst/>
          </a:prstGeom>
          <a:solidFill>
            <a:srgbClr val="B2B2B2"/>
          </a:solidFill>
          <a:ln cap="flat" cmpd="sng" w="95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 Aprendizagem de Máquina – </a:t>
            </a: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Redução de Dimensionalidade - Prof. André Hochuli</a:t>
            </a:r>
            <a:endParaRPr b="0" sz="18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180000" y="180000"/>
            <a:ext cx="99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504000" y="1080000"/>
            <a:ext cx="907164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5" name="Google Shape;65;p14"/>
          <p:cNvSpPr txBox="1"/>
          <p:nvPr/>
        </p:nvSpPr>
        <p:spPr>
          <a:xfrm>
            <a:off x="7328520" y="5233680"/>
            <a:ext cx="2751480" cy="34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[</a:t>
            </a:r>
            <a:fld id="{00000000-1234-1234-1234-123412341234}" type="slidenum">
              <a:rPr b="0" lang="pt-BR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lang="pt-BR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800"/>
              <a:t>18</a:t>
            </a:r>
            <a:r>
              <a:rPr b="0" lang="pt-BR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/>
          <p:nvPr/>
        </p:nvSpPr>
        <p:spPr>
          <a:xfrm>
            <a:off x="9084240" y="4634280"/>
            <a:ext cx="2051640" cy="2051640"/>
          </a:xfrm>
          <a:prstGeom prst="ellipse">
            <a:avLst/>
          </a:prstGeom>
          <a:solidFill>
            <a:srgbClr val="E8E7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27"/>
          <p:cNvGrpSpPr/>
          <p:nvPr/>
        </p:nvGrpSpPr>
        <p:grpSpPr>
          <a:xfrm>
            <a:off x="-20520" y="256320"/>
            <a:ext cx="9844200" cy="5542200"/>
            <a:chOff x="-20520" y="256320"/>
            <a:chExt cx="9844200" cy="5542200"/>
          </a:xfrm>
        </p:grpSpPr>
        <p:sp>
          <p:nvSpPr>
            <p:cNvPr id="117" name="Google Shape;117;p27"/>
            <p:cNvSpPr/>
            <p:nvPr/>
          </p:nvSpPr>
          <p:spPr>
            <a:xfrm>
              <a:off x="255960" y="256680"/>
              <a:ext cx="9567000" cy="5163480"/>
            </a:xfrm>
            <a:prstGeom prst="rect">
              <a:avLst/>
            </a:prstGeom>
            <a:noFill/>
            <a:ln cap="flat" cmpd="sng" w="19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8" name="Google Shape;118;p27"/>
            <p:cNvCxnSpPr/>
            <p:nvPr/>
          </p:nvCxnSpPr>
          <p:spPr>
            <a:xfrm flipH="1">
              <a:off x="-20520" y="256320"/>
              <a:ext cx="285120" cy="360"/>
            </a:xfrm>
            <a:prstGeom prst="straightConnector1">
              <a:avLst/>
            </a:prstGeom>
            <a:noFill/>
            <a:ln cap="flat" cmpd="sng" w="19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27"/>
            <p:cNvCxnSpPr/>
            <p:nvPr/>
          </p:nvCxnSpPr>
          <p:spPr>
            <a:xfrm>
              <a:off x="9823320" y="5420160"/>
              <a:ext cx="360" cy="378360"/>
            </a:xfrm>
            <a:prstGeom prst="straightConnector1">
              <a:avLst/>
            </a:prstGeom>
            <a:noFill/>
            <a:ln cap="flat" cmpd="sng" w="19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0" name="Google Shape;120;p27"/>
          <p:cNvSpPr txBox="1"/>
          <p:nvPr>
            <p:ph type="title"/>
          </p:nvPr>
        </p:nvSpPr>
        <p:spPr>
          <a:xfrm>
            <a:off x="793440" y="490320"/>
            <a:ext cx="8492040" cy="631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793440" y="1339920"/>
            <a:ext cx="8492040" cy="3563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gustavo.hochuli@pucpr.br" TargetMode="External"/><Relationship Id="rId4" Type="http://schemas.openxmlformats.org/officeDocument/2006/relationships/hyperlink" Target="mailto:aghochuli@ppgia.pucpr.br" TargetMode="External"/><Relationship Id="rId5" Type="http://schemas.openxmlformats.org/officeDocument/2006/relationships/hyperlink" Target="https://github.com/andrehochuli/teachin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gustavo.hochuli@pucpr.br" TargetMode="External"/><Relationship Id="rId4" Type="http://schemas.openxmlformats.org/officeDocument/2006/relationships/hyperlink" Target="https://www.linkedin.com/in/andre-hochuli-96117b18/" TargetMode="External"/><Relationship Id="rId5" Type="http://schemas.openxmlformats.org/officeDocument/2006/relationships/hyperlink" Target="https://scholar.google.com.br/citations?user=pbekYw4AAAAJ&amp;hl=pt-BR" TargetMode="External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0"/>
          <p:cNvSpPr/>
          <p:nvPr/>
        </p:nvSpPr>
        <p:spPr>
          <a:xfrm>
            <a:off x="359640" y="2641680"/>
            <a:ext cx="9351720" cy="669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Redução de Dimensionalidade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176" name="Google Shape;176;p40"/>
          <p:cNvSpPr/>
          <p:nvPr/>
        </p:nvSpPr>
        <p:spPr>
          <a:xfrm>
            <a:off x="539640" y="3510000"/>
            <a:ext cx="9171720" cy="188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200" u="none" cap="none" strike="noStrike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rPr>
              <a:t>Prof. André Gustavo Hochuli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gustavo.hochuli@pucpr.br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aghochuli@ppgia.pucpr.br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github.com/andrehochuli/teaching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9"/>
          <p:cNvSpPr txBox="1"/>
          <p:nvPr/>
        </p:nvSpPr>
        <p:spPr>
          <a:xfrm>
            <a:off x="180000" y="180000"/>
            <a:ext cx="9900000" cy="720000"/>
          </a:xfrm>
          <a:prstGeom prst="rect">
            <a:avLst/>
          </a:prstGeom>
          <a:solidFill>
            <a:srgbClr val="FF38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</a:rPr>
              <a:t>Principal Component </a:t>
            </a:r>
            <a:r>
              <a:rPr b="1" lang="pt-BR" sz="2800">
                <a:solidFill>
                  <a:schemeClr val="lt1"/>
                </a:solidFill>
              </a:rPr>
              <a:t>Analysis</a:t>
            </a:r>
            <a:r>
              <a:rPr b="1" lang="pt-BR" sz="2800">
                <a:solidFill>
                  <a:schemeClr val="lt1"/>
                </a:solidFill>
              </a:rPr>
              <a:t> (PCA)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240" name="Google Shape;240;p49"/>
          <p:cNvSpPr/>
          <p:nvPr/>
        </p:nvSpPr>
        <p:spPr>
          <a:xfrm>
            <a:off x="471950" y="936000"/>
            <a:ext cx="86289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3655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Reorganiza os dados para capturar o máximo de variação possível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Elimina variáveis de alta correlação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Descarta informaç</a:t>
            </a:r>
            <a:r>
              <a:rPr lang="pt-BR" sz="1700"/>
              <a:t>ões (dimensões) pouco relevantes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Baseado na transformação linear do espaço (algebra linear)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475" y="2150200"/>
            <a:ext cx="3846825" cy="29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9"/>
          <p:cNvPicPr preferRelativeResize="0"/>
          <p:nvPr/>
        </p:nvPicPr>
        <p:blipFill rotWithShape="1">
          <a:blip r:embed="rId4">
            <a:alphaModFix/>
          </a:blip>
          <a:srcRect b="7738" l="5703" r="3047" t="10801"/>
          <a:stretch/>
        </p:blipFill>
        <p:spPr>
          <a:xfrm>
            <a:off x="43450" y="2389100"/>
            <a:ext cx="5784924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0"/>
          <p:cNvSpPr txBox="1"/>
          <p:nvPr/>
        </p:nvSpPr>
        <p:spPr>
          <a:xfrm>
            <a:off x="180000" y="180000"/>
            <a:ext cx="9900000" cy="720000"/>
          </a:xfrm>
          <a:prstGeom prst="rect">
            <a:avLst/>
          </a:prstGeom>
          <a:solidFill>
            <a:srgbClr val="FF38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</a:rPr>
              <a:t>PCA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248" name="Google Shape;248;p50"/>
          <p:cNvSpPr/>
          <p:nvPr/>
        </p:nvSpPr>
        <p:spPr>
          <a:xfrm>
            <a:off x="471950" y="936000"/>
            <a:ext cx="86289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3655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Matriz de covariância</a:t>
            </a:r>
            <a:endParaRPr sz="1700"/>
          </a:p>
          <a:p>
            <a:pPr indent="-368300" lvl="1" marL="9144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pt-BR" sz="1600">
                <a:solidFill>
                  <a:schemeClr val="dk1"/>
                </a:solidFill>
              </a:rPr>
              <a:t>Mede a </a:t>
            </a:r>
            <a:r>
              <a:rPr b="1" lang="pt-BR" sz="1600">
                <a:solidFill>
                  <a:schemeClr val="dk1"/>
                </a:solidFill>
              </a:rPr>
              <a:t>variância individual</a:t>
            </a:r>
            <a:r>
              <a:rPr lang="pt-BR" sz="1600">
                <a:solidFill>
                  <a:schemeClr val="dk1"/>
                </a:solidFill>
              </a:rPr>
              <a:t> de cada variável (elementos da diagonal)</a:t>
            </a:r>
            <a:endParaRPr sz="1600">
              <a:solidFill>
                <a:schemeClr val="dk1"/>
              </a:solidFill>
            </a:endParaRPr>
          </a:p>
          <a:p>
            <a:pPr indent="-368300" lvl="1" marL="9144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pt-BR" sz="1700">
                <a:solidFill>
                  <a:schemeClr val="dk1"/>
                </a:solidFill>
              </a:rPr>
              <a:t>Mede a </a:t>
            </a:r>
            <a:r>
              <a:rPr b="1" lang="pt-BR" sz="1700">
                <a:solidFill>
                  <a:schemeClr val="dk1"/>
                </a:solidFill>
              </a:rPr>
              <a:t>covariância entre pares de variáveis</a:t>
            </a:r>
            <a:r>
              <a:rPr lang="pt-BR" sz="1700">
                <a:solidFill>
                  <a:schemeClr val="dk1"/>
                </a:solidFill>
              </a:rPr>
              <a:t>, isto é, como duas variáveis </a:t>
            </a:r>
            <a:r>
              <a:rPr b="1" lang="pt-BR" sz="1700">
                <a:solidFill>
                  <a:schemeClr val="dk1"/>
                </a:solidFill>
              </a:rPr>
              <a:t>variam conjuntamente</a:t>
            </a:r>
            <a:r>
              <a:rPr lang="pt-BR" sz="1700">
                <a:solidFill>
                  <a:schemeClr val="dk1"/>
                </a:solidFill>
              </a:rPr>
              <a:t> ou o grau de sua </a:t>
            </a:r>
            <a:r>
              <a:rPr b="1" lang="pt-BR" sz="1700">
                <a:solidFill>
                  <a:schemeClr val="dk1"/>
                </a:solidFill>
              </a:rPr>
              <a:t>dependência linear</a:t>
            </a:r>
            <a:r>
              <a:rPr lang="pt-BR" sz="1700">
                <a:solidFill>
                  <a:schemeClr val="dk1"/>
                </a:solidFill>
              </a:rPr>
              <a:t> (elementos fora da diagonal).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50"/>
          <p:cNvPicPr preferRelativeResize="0"/>
          <p:nvPr/>
        </p:nvPicPr>
        <p:blipFill rotWithShape="1">
          <a:blip r:embed="rId3">
            <a:alphaModFix/>
          </a:blip>
          <a:srcRect b="30595" l="0" r="0" t="16176"/>
          <a:stretch/>
        </p:blipFill>
        <p:spPr>
          <a:xfrm>
            <a:off x="1176463" y="3108225"/>
            <a:ext cx="7549427" cy="14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1"/>
          <p:cNvSpPr txBox="1"/>
          <p:nvPr/>
        </p:nvSpPr>
        <p:spPr>
          <a:xfrm>
            <a:off x="180000" y="180000"/>
            <a:ext cx="9900000" cy="720000"/>
          </a:xfrm>
          <a:prstGeom prst="rect">
            <a:avLst/>
          </a:prstGeom>
          <a:solidFill>
            <a:srgbClr val="FF38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</a:rPr>
              <a:t>PCA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255" name="Google Shape;255;p51"/>
          <p:cNvSpPr/>
          <p:nvPr/>
        </p:nvSpPr>
        <p:spPr>
          <a:xfrm>
            <a:off x="471950" y="936000"/>
            <a:ext cx="8628900" cy="4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pt-BR" sz="1700">
                <a:solidFill>
                  <a:schemeClr val="dk1"/>
                </a:solidFill>
              </a:rPr>
              <a:t>Componente Principal: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pt-BR" sz="1700">
                <a:solidFill>
                  <a:schemeClr val="dk1"/>
                </a:solidFill>
              </a:rPr>
              <a:t>Combinação Linear das variáveis maximizando a variância sob restrição de ortogonalidade</a:t>
            </a:r>
            <a:endParaRPr sz="1700">
              <a:solidFill>
                <a:schemeClr val="dk1"/>
              </a:solidFill>
            </a:endParaRPr>
          </a:p>
          <a:p>
            <a:pPr indent="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Autovetor (eigenvector)</a:t>
            </a:r>
            <a:endParaRPr sz="1700"/>
          </a:p>
          <a:p>
            <a:pPr indent="-336550" lvl="1" marL="9144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Representa a direção de um componente principal</a:t>
            </a:r>
            <a:endParaRPr sz="1700"/>
          </a:p>
          <a:p>
            <a:pPr indent="-336550" lvl="1" marL="9144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Define um eixo ortogonal no espaço transformado</a:t>
            </a:r>
            <a:endParaRPr sz="1700"/>
          </a:p>
          <a:p>
            <a:pPr indent="-336550" lvl="1" marL="9144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Os dados são projetos nessa direção para obter a componente principal</a:t>
            </a:r>
            <a:endParaRPr sz="1700"/>
          </a:p>
          <a:p>
            <a:pPr indent="0" lvl="0" marL="9144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Autovalores (eigenvalues)</a:t>
            </a:r>
            <a:endParaRPr sz="1700"/>
          </a:p>
          <a:p>
            <a:pPr indent="-336550" lvl="1" marL="9144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Mede a </a:t>
            </a:r>
            <a:r>
              <a:rPr lang="pt-BR" sz="1700"/>
              <a:t>importância relativa do componente principal</a:t>
            </a:r>
            <a:r>
              <a:rPr lang="pt-BR" sz="1700"/>
              <a:t> </a:t>
            </a:r>
            <a:endParaRPr sz="1700"/>
          </a:p>
          <a:p>
            <a:pPr indent="-336550" lvl="1" marL="9144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Determina a vari</a:t>
            </a:r>
            <a:r>
              <a:rPr lang="pt-BR" sz="1700"/>
              <a:t>ância explicada daquele componente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100" y="1783025"/>
            <a:ext cx="266700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2"/>
          <p:cNvSpPr txBox="1"/>
          <p:nvPr/>
        </p:nvSpPr>
        <p:spPr>
          <a:xfrm>
            <a:off x="180000" y="180000"/>
            <a:ext cx="9900000" cy="720000"/>
          </a:xfrm>
          <a:prstGeom prst="rect">
            <a:avLst/>
          </a:prstGeom>
          <a:solidFill>
            <a:srgbClr val="FF38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</a:rPr>
              <a:t>PCA 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262" name="Google Shape;262;p52"/>
          <p:cNvSpPr/>
          <p:nvPr/>
        </p:nvSpPr>
        <p:spPr>
          <a:xfrm>
            <a:off x="471950" y="936000"/>
            <a:ext cx="5184000" cy="4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pt-BR" sz="1700">
                <a:solidFill>
                  <a:schemeClr val="dk1"/>
                </a:solidFill>
              </a:rPr>
              <a:t>Análise de Distribuição da Variância e Variância Acumulada</a:t>
            </a:r>
            <a:endParaRPr sz="17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1700">
                <a:solidFill>
                  <a:schemeClr val="dk1"/>
                </a:solidFill>
              </a:rPr>
              <a:t>Identifica </a:t>
            </a:r>
            <a:r>
              <a:rPr b="1" lang="pt-BR" sz="1700">
                <a:solidFill>
                  <a:schemeClr val="dk1"/>
                </a:solidFill>
              </a:rPr>
              <a:t>quantos componentes</a:t>
            </a:r>
            <a:r>
              <a:rPr lang="pt-BR" sz="1700">
                <a:solidFill>
                  <a:schemeClr val="dk1"/>
                </a:solidFill>
              </a:rPr>
              <a:t> são necessários para representar os dados.</a:t>
            </a:r>
            <a:endParaRPr sz="17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1700">
                <a:solidFill>
                  <a:schemeClr val="dk1"/>
                </a:solidFill>
              </a:rPr>
              <a:t>Quantifica a </a:t>
            </a:r>
            <a:r>
              <a:rPr b="1" lang="pt-BR" sz="1700">
                <a:solidFill>
                  <a:schemeClr val="dk1"/>
                </a:solidFill>
              </a:rPr>
              <a:t>importância relativa</a:t>
            </a:r>
            <a:r>
              <a:rPr lang="pt-BR" sz="1700">
                <a:solidFill>
                  <a:schemeClr val="dk1"/>
                </a:solidFill>
              </a:rPr>
              <a:t> de cada componente.</a:t>
            </a:r>
            <a:endParaRPr sz="17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1700">
                <a:solidFill>
                  <a:schemeClr val="dk1"/>
                </a:solidFill>
              </a:rPr>
              <a:t>Permite detectar </a:t>
            </a:r>
            <a:r>
              <a:rPr b="1" lang="pt-BR" sz="1700">
                <a:solidFill>
                  <a:schemeClr val="dk1"/>
                </a:solidFill>
              </a:rPr>
              <a:t>direções pouco informativas (ruído)</a:t>
            </a:r>
            <a:r>
              <a:rPr lang="pt-BR" sz="1700">
                <a:solidFill>
                  <a:schemeClr val="dk1"/>
                </a:solidFill>
              </a:rPr>
              <a:t>.</a:t>
            </a:r>
            <a:endParaRPr sz="1700">
              <a:solidFill>
                <a:schemeClr val="dk1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pt-BR" sz="1700">
                <a:solidFill>
                  <a:schemeClr val="dk1"/>
                </a:solidFill>
              </a:rPr>
              <a:t>Fundamenta a </a:t>
            </a:r>
            <a:r>
              <a:rPr b="1" lang="pt-BR" sz="1700">
                <a:solidFill>
                  <a:schemeClr val="dk1"/>
                </a:solidFill>
              </a:rPr>
              <a:t>redução de dimensionalidade com preservação de informação</a:t>
            </a:r>
            <a:r>
              <a:rPr lang="pt-BR" sz="1700">
                <a:solidFill>
                  <a:schemeClr val="dk1"/>
                </a:solidFill>
              </a:rPr>
              <a:t>.</a:t>
            </a:r>
            <a:endParaRPr sz="2300">
              <a:solidFill>
                <a:schemeClr val="dk1"/>
              </a:solidFill>
            </a:endParaRPr>
          </a:p>
          <a:p>
            <a:pPr indent="0" lvl="0" marL="9144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025" y="1398775"/>
            <a:ext cx="4390600" cy="29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3"/>
          <p:cNvSpPr/>
          <p:nvPr/>
        </p:nvSpPr>
        <p:spPr>
          <a:xfrm>
            <a:off x="65925" y="2500625"/>
            <a:ext cx="102951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 sz="3000">
                <a:solidFill>
                  <a:srgbClr val="FFFFFF"/>
                </a:solidFill>
              </a:rPr>
              <a:t>t-</a:t>
            </a:r>
            <a:r>
              <a:rPr b="1" lang="pt-BR" sz="2800">
                <a:solidFill>
                  <a:srgbClr val="FFFFFF"/>
                </a:solidFill>
              </a:rPr>
              <a:t>Distributed Stochastic Neighbor Embedding (t-SNE)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4"/>
          <p:cNvSpPr txBox="1"/>
          <p:nvPr/>
        </p:nvSpPr>
        <p:spPr>
          <a:xfrm>
            <a:off x="180000" y="180000"/>
            <a:ext cx="9900000" cy="720000"/>
          </a:xfrm>
          <a:prstGeom prst="rect">
            <a:avLst/>
          </a:prstGeom>
          <a:solidFill>
            <a:srgbClr val="FF38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</a:rPr>
              <a:t>t-SNE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275" name="Google Shape;275;p54"/>
          <p:cNvSpPr/>
          <p:nvPr/>
        </p:nvSpPr>
        <p:spPr>
          <a:xfrm>
            <a:off x="471950" y="936000"/>
            <a:ext cx="8628900" cy="4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pt-BR" sz="1700"/>
              <a:t>Visualização de representações de alta dimensionalidade (embeddings latentes)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Preservação de estrutura local via minimização (KL Divergence)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pt-BR" sz="1700"/>
              <a:t>Preserva a geometria intra-cluster (estrutura de vizinhança local)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Mitiga o “crowding problem” 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Permite que pontos moderadamente distantes no espaço original sejam posicionados adequadamente no espaço reduzido, reduzindo compressão excessiva.</a:t>
            </a:r>
            <a:endParaRPr sz="17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Aplicações Técnicas em ML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Análise</a:t>
            </a:r>
            <a:r>
              <a:rPr lang="pt-BR" sz="1700"/>
              <a:t> qualitativa de separabilidade de classes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Avaliação qualitativa de embeddings (CNN, CAEs, STL)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400" y="3502025"/>
            <a:ext cx="300037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5"/>
          <p:cNvSpPr txBox="1"/>
          <p:nvPr/>
        </p:nvSpPr>
        <p:spPr>
          <a:xfrm>
            <a:off x="180000" y="180000"/>
            <a:ext cx="9900000" cy="720000"/>
          </a:xfrm>
          <a:prstGeom prst="rect">
            <a:avLst/>
          </a:prstGeom>
          <a:solidFill>
            <a:srgbClr val="FF38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</a:rPr>
              <a:t>t-SNE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282" name="Google Shape;282;p55"/>
          <p:cNvSpPr/>
          <p:nvPr/>
        </p:nvSpPr>
        <p:spPr>
          <a:xfrm>
            <a:off x="471950" y="936000"/>
            <a:ext cx="8628900" cy="4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pt-BR" sz="1700"/>
              <a:t>Estrutura Local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Preservação das relações (i.e distâncias) entre vizinhos próximos no espaço de alta dimensão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Coesão Intra-Cluster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Para tal, t-SNE minimiza a divergência KL (Kullback-Leibler)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P_ij = </a:t>
            </a:r>
            <a:r>
              <a:rPr lang="pt-BR" sz="1700"/>
              <a:t>probabilidade de s</a:t>
            </a:r>
            <a:r>
              <a:rPr lang="pt-BR" sz="1700"/>
              <a:t>imilaridade no espaço original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>
                <a:solidFill>
                  <a:schemeClr val="dk1"/>
                </a:solidFill>
              </a:rPr>
              <a:t>Q</a:t>
            </a:r>
            <a:r>
              <a:rPr lang="pt-BR" sz="1700">
                <a:solidFill>
                  <a:schemeClr val="dk1"/>
                </a:solidFill>
              </a:rPr>
              <a:t>_ij = probabilidade no espaço projetado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813" y="3525838"/>
            <a:ext cx="29622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5"/>
          <p:cNvPicPr preferRelativeResize="0"/>
          <p:nvPr/>
        </p:nvPicPr>
        <p:blipFill rotWithShape="1">
          <a:blip r:embed="rId4">
            <a:alphaModFix/>
          </a:blip>
          <a:srcRect b="8290" l="7450" r="7493" t="0"/>
          <a:stretch/>
        </p:blipFill>
        <p:spPr>
          <a:xfrm>
            <a:off x="5361537" y="3105725"/>
            <a:ext cx="3238499" cy="19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6"/>
          <p:cNvSpPr txBox="1"/>
          <p:nvPr/>
        </p:nvSpPr>
        <p:spPr>
          <a:xfrm>
            <a:off x="180000" y="180000"/>
            <a:ext cx="9900000" cy="720000"/>
          </a:xfrm>
          <a:prstGeom prst="rect">
            <a:avLst/>
          </a:prstGeom>
          <a:solidFill>
            <a:srgbClr val="FF38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</a:rPr>
              <a:t>Considerações Finais</a:t>
            </a:r>
            <a:endParaRPr b="1" sz="2600">
              <a:solidFill>
                <a:srgbClr val="FFFFFF"/>
              </a:solidFill>
            </a:endParaRPr>
          </a:p>
        </p:txBody>
      </p:sp>
      <p:pic>
        <p:nvPicPr>
          <p:cNvPr id="290" name="Google Shape;2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375" y="1249350"/>
            <a:ext cx="4146899" cy="347337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6"/>
          <p:cNvSpPr txBox="1"/>
          <p:nvPr/>
        </p:nvSpPr>
        <p:spPr>
          <a:xfrm>
            <a:off x="5124450" y="1190625"/>
            <a:ext cx="4711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PCA: Qual é a melhor forma de resumir esses dados mantendo o máximo possível de informação?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t-SNE: “Quais pontos são parecidos entre si e como posso visualizar esses grupos?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7"/>
          <p:cNvSpPr txBox="1"/>
          <p:nvPr/>
        </p:nvSpPr>
        <p:spPr>
          <a:xfrm>
            <a:off x="180000" y="180000"/>
            <a:ext cx="9900000" cy="720000"/>
          </a:xfrm>
          <a:prstGeom prst="rect">
            <a:avLst/>
          </a:prstGeom>
          <a:solidFill>
            <a:srgbClr val="FF38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</a:rPr>
              <a:t>PCA vs </a:t>
            </a:r>
            <a:r>
              <a:rPr b="1" lang="pt-BR" sz="2800">
                <a:solidFill>
                  <a:schemeClr val="lt1"/>
                </a:solidFill>
              </a:rPr>
              <a:t>t-SNE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297" name="Google Shape;297;p57"/>
          <p:cNvSpPr/>
          <p:nvPr/>
        </p:nvSpPr>
        <p:spPr>
          <a:xfrm>
            <a:off x="471950" y="936000"/>
            <a:ext cx="8628900" cy="4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775" y="1021725"/>
            <a:ext cx="5012231" cy="41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1"/>
          <p:cNvSpPr txBox="1"/>
          <p:nvPr/>
        </p:nvSpPr>
        <p:spPr>
          <a:xfrm>
            <a:off x="180000" y="180000"/>
            <a:ext cx="9900000" cy="720000"/>
          </a:xfrm>
          <a:prstGeom prst="rect">
            <a:avLst/>
          </a:prstGeom>
          <a:solidFill>
            <a:srgbClr val="FF38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Plano de Aula</a:t>
            </a:r>
            <a:endParaRPr b="1" sz="26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1"/>
          <p:cNvSpPr txBox="1"/>
          <p:nvPr/>
        </p:nvSpPr>
        <p:spPr>
          <a:xfrm>
            <a:off x="5181480" y="2628000"/>
            <a:ext cx="180720" cy="427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1"/>
          <p:cNvSpPr/>
          <p:nvPr/>
        </p:nvSpPr>
        <p:spPr>
          <a:xfrm>
            <a:off x="471950" y="936000"/>
            <a:ext cx="86289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Conceitos Básicos - Problemas de Alta Dimensão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PCA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t-SNE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/>
          <p:cNvSpPr txBox="1"/>
          <p:nvPr/>
        </p:nvSpPr>
        <p:spPr>
          <a:xfrm>
            <a:off x="793440" y="490320"/>
            <a:ext cx="8492040" cy="631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800" strike="noStrike">
                <a:solidFill>
                  <a:srgbClr val="000000"/>
                </a:solidFill>
                <a:latin typeface="Figtree Black"/>
                <a:ea typeface="Figtree Black"/>
                <a:cs typeface="Figtree Black"/>
                <a:sym typeface="Figtree Black"/>
              </a:rPr>
              <a:t>About me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2"/>
          <p:cNvSpPr txBox="1"/>
          <p:nvPr/>
        </p:nvSpPr>
        <p:spPr>
          <a:xfrm>
            <a:off x="793440" y="1339920"/>
            <a:ext cx="8492040" cy="3563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anken Grotesk"/>
              <a:buChar char="●"/>
            </a:pPr>
            <a:r>
              <a:rPr b="0" lang="pt-BR" sz="1800" strike="noStrike">
                <a:solidFill>
                  <a:srgbClr val="00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Andre G. Hochuli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anken Grotesk"/>
              <a:buChar char="●"/>
            </a:pPr>
            <a:r>
              <a:rPr b="0" lang="pt-BR" sz="1800" strike="noStrike">
                <a:solidFill>
                  <a:srgbClr val="00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Researcher PPGIa/PUCPR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anken Grotesk"/>
              <a:buChar char="●"/>
            </a:pPr>
            <a:r>
              <a:rPr b="0" lang="pt-BR" sz="1800" strike="noStrike">
                <a:solidFill>
                  <a:srgbClr val="00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Research topics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7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anken Grotesk"/>
              <a:buChar char="○"/>
            </a:pPr>
            <a:r>
              <a:rPr b="0" i="0" lang="pt-BR" sz="1800" u="none" cap="none" strike="noStrike">
                <a:solidFill>
                  <a:srgbClr val="00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Computer Vision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7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anken Grotesk"/>
              <a:buChar char="○"/>
            </a:pPr>
            <a:r>
              <a:rPr b="0" i="0" lang="pt-BR" sz="1800" u="none" cap="none" strike="noStrike">
                <a:solidFill>
                  <a:srgbClr val="00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Deep Learning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7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anken Grotesk"/>
              <a:buChar char="○"/>
            </a:pPr>
            <a:r>
              <a:rPr b="0" i="0" lang="pt-BR" sz="1800" u="none" cap="none" strike="noStrike">
                <a:solidFill>
                  <a:srgbClr val="00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Pattern Recognition</a:t>
            </a:r>
            <a:br>
              <a:rPr b="0" i="0" lang="pt-BR" sz="1800" u="none" cap="none" strike="noStrike"/>
            </a:br>
            <a:r>
              <a:rPr b="0" i="0" lang="pt-BR" sz="1800" u="none" cap="none" strike="noStrike">
                <a:solidFill>
                  <a:srgbClr val="00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anken Grotesk"/>
              <a:buChar char="●"/>
            </a:pPr>
            <a:r>
              <a:rPr b="0" lang="pt-BR" sz="1800" strike="noStrike">
                <a:solidFill>
                  <a:srgbClr val="00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Contact  Canvas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anken Grotesk"/>
              <a:buChar char="●"/>
            </a:pPr>
            <a:r>
              <a:rPr b="0" lang="pt-BR" sz="1800" u="sng" strike="noStrike">
                <a:solidFill>
                  <a:schemeClr val="hlink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/>
              </a:rPr>
              <a:t>gustavo.hochuli@pucpr.br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anken Grotesk"/>
              <a:buChar char="●"/>
            </a:pPr>
            <a:r>
              <a:rPr b="0" lang="pt-BR" sz="1800" u="sng" strike="noStrike">
                <a:solidFill>
                  <a:schemeClr val="hlink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/>
              </a:rPr>
              <a:t>https://www.linkedin.com/in/andre-hochuli-96117b18/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anken Grotesk"/>
              <a:buChar char="●"/>
            </a:pPr>
            <a:r>
              <a:rPr b="0" lang="pt-BR" sz="1800" u="sng" strike="noStrike">
                <a:solidFill>
                  <a:schemeClr val="hlink"/>
                </a:solidFill>
                <a:latin typeface="Hanken Grotesk"/>
                <a:ea typeface="Hanken Grotesk"/>
                <a:cs typeface="Hanken Grotesk"/>
                <a:sym typeface="Hanken Grotesk"/>
                <a:hlinkClick r:id="rId5"/>
              </a:rPr>
              <a:t>https://scholar.google.com.br/citations?user=pbekYw4AAAAJ&amp;hl=pt-BR</a:t>
            </a:r>
            <a:endParaRPr b="0" sz="1800" strike="noStrike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0" name="Google Shape;190;p42"/>
          <p:cNvSpPr/>
          <p:nvPr/>
        </p:nvSpPr>
        <p:spPr>
          <a:xfrm>
            <a:off x="4871880" y="2666520"/>
            <a:ext cx="335880" cy="33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2"/>
          <p:cNvSpPr/>
          <p:nvPr/>
        </p:nvSpPr>
        <p:spPr>
          <a:xfrm>
            <a:off x="5040000" y="2835000"/>
            <a:ext cx="335880" cy="33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27160" y="1253520"/>
            <a:ext cx="3407040" cy="2439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/>
          <p:nvPr/>
        </p:nvSpPr>
        <p:spPr>
          <a:xfrm>
            <a:off x="169415" y="2500630"/>
            <a:ext cx="93516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Conceitos Básicos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4"/>
          <p:cNvSpPr txBox="1"/>
          <p:nvPr/>
        </p:nvSpPr>
        <p:spPr>
          <a:xfrm>
            <a:off x="180000" y="180000"/>
            <a:ext cx="9900000" cy="720000"/>
          </a:xfrm>
          <a:prstGeom prst="rect">
            <a:avLst/>
          </a:prstGeom>
          <a:solidFill>
            <a:srgbClr val="FF38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</a:rPr>
              <a:t>A Maldição da Dimensionalidade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204" name="Google Shape;204;p44"/>
          <p:cNvSpPr/>
          <p:nvPr/>
        </p:nvSpPr>
        <p:spPr>
          <a:xfrm>
            <a:off x="471950" y="936000"/>
            <a:ext cx="8628900" cy="1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Em espaços de alta dimensão, o volume cresce exponencialmente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Dados tornam-se esparso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Métricas de similaridade tornam-se menos discriminativas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947" y="2744747"/>
            <a:ext cx="4760174" cy="17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75" y="3008713"/>
            <a:ext cx="3476625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5"/>
          <p:cNvSpPr txBox="1"/>
          <p:nvPr/>
        </p:nvSpPr>
        <p:spPr>
          <a:xfrm>
            <a:off x="180000" y="180000"/>
            <a:ext cx="9900000" cy="720000"/>
          </a:xfrm>
          <a:prstGeom prst="rect">
            <a:avLst/>
          </a:prstGeom>
          <a:solidFill>
            <a:srgbClr val="FF38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</a:rPr>
              <a:t>A Maldição da Dimensionalidade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212" name="Google Shape;212;p45"/>
          <p:cNvSpPr/>
          <p:nvPr/>
        </p:nvSpPr>
        <p:spPr>
          <a:xfrm>
            <a:off x="471951" y="936000"/>
            <a:ext cx="80547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Implicações em ML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Aumento da variância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Overfitting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Aprendizados baseados em distância  tendem a falhar (knn, clustering)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Custo computacional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022" y="3140072"/>
            <a:ext cx="4760174" cy="17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850" y="3358513"/>
            <a:ext cx="3476625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6"/>
          <p:cNvSpPr txBox="1"/>
          <p:nvPr/>
        </p:nvSpPr>
        <p:spPr>
          <a:xfrm>
            <a:off x="180000" y="180000"/>
            <a:ext cx="9900000" cy="720000"/>
          </a:xfrm>
          <a:prstGeom prst="rect">
            <a:avLst/>
          </a:prstGeom>
          <a:solidFill>
            <a:srgbClr val="FF38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</a:rPr>
              <a:t>Redundância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220" name="Google Shape;220;p46"/>
          <p:cNvSpPr/>
          <p:nvPr/>
        </p:nvSpPr>
        <p:spPr>
          <a:xfrm>
            <a:off x="471950" y="936000"/>
            <a:ext cx="90711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Muitas variáveis tendem a ser altamente correlacionadas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Dados representativos geralmente podem ser representados em </a:t>
            </a:r>
            <a:r>
              <a:rPr lang="pt-BR" sz="1700"/>
              <a:t>subespaço</a:t>
            </a:r>
            <a:r>
              <a:rPr lang="pt-BR" sz="1700"/>
              <a:t> menor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337" y="2236225"/>
            <a:ext cx="5143950" cy="22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7"/>
          <p:cNvSpPr txBox="1"/>
          <p:nvPr/>
        </p:nvSpPr>
        <p:spPr>
          <a:xfrm>
            <a:off x="180000" y="180000"/>
            <a:ext cx="9900000" cy="720000"/>
          </a:xfrm>
          <a:prstGeom prst="rect">
            <a:avLst/>
          </a:prstGeom>
          <a:solidFill>
            <a:srgbClr val="FF383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lt1"/>
                </a:solidFill>
              </a:rPr>
              <a:t>Redução de Dimensionalidade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227" name="Google Shape;227;p47"/>
          <p:cNvSpPr/>
          <p:nvPr/>
        </p:nvSpPr>
        <p:spPr>
          <a:xfrm>
            <a:off x="471950" y="936000"/>
            <a:ext cx="9334800" cy="26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Representaç</a:t>
            </a:r>
            <a:r>
              <a:rPr lang="pt-BR" sz="1700"/>
              <a:t>ão Compacta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Eliminação de Ruídos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Redução da Variância / Regularização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700"/>
              <a:t>Visualização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2D / 3D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Visualização de Clusters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t-BR" sz="1700"/>
              <a:t>Análise Exploratória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>
                <a:highlight>
                  <a:srgbClr val="FFFF00"/>
                </a:highlight>
              </a:rPr>
              <a:t>“A questão não é apenas reduzir dimensão, mas preservar a informação relevante para a tarefa.”</a:t>
            </a:r>
            <a:endParaRPr sz="15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913" y="3386775"/>
            <a:ext cx="5350801" cy="17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8"/>
          <p:cNvSpPr/>
          <p:nvPr/>
        </p:nvSpPr>
        <p:spPr>
          <a:xfrm>
            <a:off x="169415" y="2500630"/>
            <a:ext cx="93516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Principal Component </a:t>
            </a:r>
            <a:r>
              <a:rPr b="1" lang="pt-BR" sz="3000">
                <a:solidFill>
                  <a:srgbClr val="FFFFFF"/>
                </a:solidFill>
              </a:rPr>
              <a:t>Analysis</a:t>
            </a:r>
            <a:r>
              <a:rPr b="1" lang="pt-BR" sz="3000">
                <a:solidFill>
                  <a:srgbClr val="FFFFFF"/>
                </a:solidFill>
              </a:rPr>
              <a:t> (PCA)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